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3" r:id="rId3"/>
    <p:sldId id="257" r:id="rId4"/>
    <p:sldId id="267" r:id="rId5"/>
    <p:sldId id="268" r:id="rId6"/>
    <p:sldId id="269" r:id="rId7"/>
    <p:sldId id="270" r:id="rId8"/>
    <p:sldId id="271" r:id="rId9"/>
    <p:sldId id="259" r:id="rId10"/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2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0414A-D7EF-4165-A859-25305E0A0C81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E48AFFC3-7AA5-4D5C-A521-41F0982E8860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Azione 4</a:t>
          </a:r>
          <a:endParaRPr lang="it-IT" dirty="0"/>
        </a:p>
      </dgm:t>
    </dgm:pt>
    <dgm:pt modelId="{408BA3E4-FFB7-4FC1-B45F-4386EF31E9D4}" type="parTrans" cxnId="{CBB184C6-51C2-42A6-B3B4-E481654D88F1}">
      <dgm:prSet/>
      <dgm:spPr/>
      <dgm:t>
        <a:bodyPr/>
        <a:lstStyle/>
        <a:p>
          <a:endParaRPr lang="it-IT"/>
        </a:p>
      </dgm:t>
    </dgm:pt>
    <dgm:pt modelId="{B55978E6-1977-499C-965E-DE65C1B99F04}" type="sibTrans" cxnId="{CBB184C6-51C2-42A6-B3B4-E481654D88F1}">
      <dgm:prSet/>
      <dgm:spPr/>
      <dgm:t>
        <a:bodyPr/>
        <a:lstStyle/>
        <a:p>
          <a:endParaRPr lang="it-IT"/>
        </a:p>
      </dgm:t>
    </dgm:pt>
    <dgm:pt modelId="{FFCD68B2-EB39-4E63-AF67-48030E14FC9D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 smtClean="0"/>
            <a:t>Azione 5</a:t>
          </a:r>
          <a:endParaRPr lang="it-IT" dirty="0"/>
        </a:p>
      </dgm:t>
    </dgm:pt>
    <dgm:pt modelId="{3A9EF283-195C-4F43-8AEB-54E4D52B14D7}" type="parTrans" cxnId="{5859F7AB-7484-4954-B070-1696AFC373F2}">
      <dgm:prSet/>
      <dgm:spPr/>
      <dgm:t>
        <a:bodyPr/>
        <a:lstStyle/>
        <a:p>
          <a:endParaRPr lang="it-IT"/>
        </a:p>
      </dgm:t>
    </dgm:pt>
    <dgm:pt modelId="{7F8DF47C-BF41-49C0-B3D9-BF6DBB59A3DC}" type="sibTrans" cxnId="{5859F7AB-7484-4954-B070-1696AFC373F2}">
      <dgm:prSet/>
      <dgm:spPr/>
      <dgm:t>
        <a:bodyPr/>
        <a:lstStyle/>
        <a:p>
          <a:endParaRPr lang="it-IT"/>
        </a:p>
      </dgm:t>
    </dgm:pt>
    <dgm:pt modelId="{59F203D8-094D-4C2F-B4A8-F4B6769ED9BA}">
      <dgm:prSet phldrT="[Testo]"/>
      <dgm:spPr>
        <a:solidFill>
          <a:srgbClr val="00B0F0"/>
        </a:solidFill>
      </dgm:spPr>
      <dgm:t>
        <a:bodyPr/>
        <a:lstStyle/>
        <a:p>
          <a:r>
            <a:rPr lang="it-IT" dirty="0" smtClean="0"/>
            <a:t>Azione 7</a:t>
          </a:r>
          <a:endParaRPr lang="it-IT" dirty="0"/>
        </a:p>
      </dgm:t>
    </dgm:pt>
    <dgm:pt modelId="{DA278976-04DA-4A74-BB1E-91C7E87D94E1}" type="parTrans" cxnId="{5804985F-2FAF-4BF7-8B94-E6980F97EB2B}">
      <dgm:prSet/>
      <dgm:spPr/>
      <dgm:t>
        <a:bodyPr/>
        <a:lstStyle/>
        <a:p>
          <a:endParaRPr lang="it-IT"/>
        </a:p>
      </dgm:t>
    </dgm:pt>
    <dgm:pt modelId="{329AC175-0029-49D4-A8D8-E46A0DFF7065}" type="sibTrans" cxnId="{5804985F-2FAF-4BF7-8B94-E6980F97EB2B}">
      <dgm:prSet/>
      <dgm:spPr/>
      <dgm:t>
        <a:bodyPr/>
        <a:lstStyle/>
        <a:p>
          <a:endParaRPr lang="it-IT"/>
        </a:p>
      </dgm:t>
    </dgm:pt>
    <dgm:pt modelId="{A67C2A27-B48D-4867-BE21-6269982629FA}" type="pres">
      <dgm:prSet presAssocID="{2150414A-D7EF-4165-A859-25305E0A0C81}" presName="Name0" presStyleCnt="0">
        <dgm:presLayoutVars>
          <dgm:dir/>
          <dgm:resizeHandles val="exact"/>
        </dgm:presLayoutVars>
      </dgm:prSet>
      <dgm:spPr/>
    </dgm:pt>
    <dgm:pt modelId="{EC053A92-874F-4649-B7A5-742A13DCD010}" type="pres">
      <dgm:prSet presAssocID="{E48AFFC3-7AA5-4D5C-A521-41F0982E886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6706292-7DD8-4FF9-B0C0-F3D72ADD6198}" type="pres">
      <dgm:prSet presAssocID="{B55978E6-1977-499C-965E-DE65C1B99F04}" presName="sibTrans" presStyleLbl="sibTrans2D1" presStyleIdx="0" presStyleCnt="2"/>
      <dgm:spPr/>
      <dgm:t>
        <a:bodyPr/>
        <a:lstStyle/>
        <a:p>
          <a:endParaRPr lang="it-IT"/>
        </a:p>
      </dgm:t>
    </dgm:pt>
    <dgm:pt modelId="{FA5FF981-A3F9-4565-A752-3A4DDB056CE4}" type="pres">
      <dgm:prSet presAssocID="{B55978E6-1977-499C-965E-DE65C1B99F04}" presName="connectorText" presStyleLbl="sibTrans2D1" presStyleIdx="0" presStyleCnt="2"/>
      <dgm:spPr/>
      <dgm:t>
        <a:bodyPr/>
        <a:lstStyle/>
        <a:p>
          <a:endParaRPr lang="it-IT"/>
        </a:p>
      </dgm:t>
    </dgm:pt>
    <dgm:pt modelId="{917C725D-0374-41DC-8491-EE8CB78C8BF5}" type="pres">
      <dgm:prSet presAssocID="{FFCD68B2-EB39-4E63-AF67-48030E14FC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FD18535-DA87-420F-8CA1-76100F9814BC}" type="pres">
      <dgm:prSet presAssocID="{7F8DF47C-BF41-49C0-B3D9-BF6DBB59A3DC}" presName="sibTrans" presStyleLbl="sibTrans2D1" presStyleIdx="1" presStyleCnt="2"/>
      <dgm:spPr/>
      <dgm:t>
        <a:bodyPr/>
        <a:lstStyle/>
        <a:p>
          <a:endParaRPr lang="it-IT"/>
        </a:p>
      </dgm:t>
    </dgm:pt>
    <dgm:pt modelId="{156E9B97-4402-40DB-ABCE-6435E232ACFF}" type="pres">
      <dgm:prSet presAssocID="{7F8DF47C-BF41-49C0-B3D9-BF6DBB59A3DC}" presName="connectorText" presStyleLbl="sibTrans2D1" presStyleIdx="1" presStyleCnt="2"/>
      <dgm:spPr/>
      <dgm:t>
        <a:bodyPr/>
        <a:lstStyle/>
        <a:p>
          <a:endParaRPr lang="it-IT"/>
        </a:p>
      </dgm:t>
    </dgm:pt>
    <dgm:pt modelId="{4DA28862-3CEF-4F74-9936-57D8DED3A4B1}" type="pres">
      <dgm:prSet presAssocID="{59F203D8-094D-4C2F-B4A8-F4B6769ED9B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EFBED99-82B2-4DE3-A3D4-2E9ABD4646B4}" type="presOf" srcId="{E48AFFC3-7AA5-4D5C-A521-41F0982E8860}" destId="{EC053A92-874F-4649-B7A5-742A13DCD010}" srcOrd="0" destOrd="0" presId="urn:microsoft.com/office/officeart/2005/8/layout/process1"/>
    <dgm:cxn modelId="{1C763FFC-38BA-4E9E-9090-A8BF62D0D733}" type="presOf" srcId="{FFCD68B2-EB39-4E63-AF67-48030E14FC9D}" destId="{917C725D-0374-41DC-8491-EE8CB78C8BF5}" srcOrd="0" destOrd="0" presId="urn:microsoft.com/office/officeart/2005/8/layout/process1"/>
    <dgm:cxn modelId="{39571BCC-4D9A-4F2F-A0C4-68AA8F66E520}" type="presOf" srcId="{7F8DF47C-BF41-49C0-B3D9-BF6DBB59A3DC}" destId="{1FD18535-DA87-420F-8CA1-76100F9814BC}" srcOrd="0" destOrd="0" presId="urn:microsoft.com/office/officeart/2005/8/layout/process1"/>
    <dgm:cxn modelId="{CBB184C6-51C2-42A6-B3B4-E481654D88F1}" srcId="{2150414A-D7EF-4165-A859-25305E0A0C81}" destId="{E48AFFC3-7AA5-4D5C-A521-41F0982E8860}" srcOrd="0" destOrd="0" parTransId="{408BA3E4-FFB7-4FC1-B45F-4386EF31E9D4}" sibTransId="{B55978E6-1977-499C-965E-DE65C1B99F04}"/>
    <dgm:cxn modelId="{F6B31C8A-CA1C-46BC-B870-A523126829C5}" type="presOf" srcId="{59F203D8-094D-4C2F-B4A8-F4B6769ED9BA}" destId="{4DA28862-3CEF-4F74-9936-57D8DED3A4B1}" srcOrd="0" destOrd="0" presId="urn:microsoft.com/office/officeart/2005/8/layout/process1"/>
    <dgm:cxn modelId="{A177A8FD-EFDB-4987-A325-BB67C0AA125C}" type="presOf" srcId="{B55978E6-1977-499C-965E-DE65C1B99F04}" destId="{F6706292-7DD8-4FF9-B0C0-F3D72ADD6198}" srcOrd="0" destOrd="0" presId="urn:microsoft.com/office/officeart/2005/8/layout/process1"/>
    <dgm:cxn modelId="{5859F7AB-7484-4954-B070-1696AFC373F2}" srcId="{2150414A-D7EF-4165-A859-25305E0A0C81}" destId="{FFCD68B2-EB39-4E63-AF67-48030E14FC9D}" srcOrd="1" destOrd="0" parTransId="{3A9EF283-195C-4F43-8AEB-54E4D52B14D7}" sibTransId="{7F8DF47C-BF41-49C0-B3D9-BF6DBB59A3DC}"/>
    <dgm:cxn modelId="{5804985F-2FAF-4BF7-8B94-E6980F97EB2B}" srcId="{2150414A-D7EF-4165-A859-25305E0A0C81}" destId="{59F203D8-094D-4C2F-B4A8-F4B6769ED9BA}" srcOrd="2" destOrd="0" parTransId="{DA278976-04DA-4A74-BB1E-91C7E87D94E1}" sibTransId="{329AC175-0029-49D4-A8D8-E46A0DFF7065}"/>
    <dgm:cxn modelId="{2C9E62AE-264B-4F80-B725-0EE6D04C9A25}" type="presOf" srcId="{7F8DF47C-BF41-49C0-B3D9-BF6DBB59A3DC}" destId="{156E9B97-4402-40DB-ABCE-6435E232ACFF}" srcOrd="1" destOrd="0" presId="urn:microsoft.com/office/officeart/2005/8/layout/process1"/>
    <dgm:cxn modelId="{D4A158AE-2527-4F93-ADDD-7C02865C8CF9}" type="presOf" srcId="{2150414A-D7EF-4165-A859-25305E0A0C81}" destId="{A67C2A27-B48D-4867-BE21-6269982629FA}" srcOrd="0" destOrd="0" presId="urn:microsoft.com/office/officeart/2005/8/layout/process1"/>
    <dgm:cxn modelId="{104EAAAC-0D34-49EE-ACBE-AB746E5FA4FF}" type="presOf" srcId="{B55978E6-1977-499C-965E-DE65C1B99F04}" destId="{FA5FF981-A3F9-4565-A752-3A4DDB056CE4}" srcOrd="1" destOrd="0" presId="urn:microsoft.com/office/officeart/2005/8/layout/process1"/>
    <dgm:cxn modelId="{783A59C2-7E5F-4117-8C83-8B99580550AB}" type="presParOf" srcId="{A67C2A27-B48D-4867-BE21-6269982629FA}" destId="{EC053A92-874F-4649-B7A5-742A13DCD010}" srcOrd="0" destOrd="0" presId="urn:microsoft.com/office/officeart/2005/8/layout/process1"/>
    <dgm:cxn modelId="{695AA4D4-5FFF-4AA8-B994-B18AE21E7E1C}" type="presParOf" srcId="{A67C2A27-B48D-4867-BE21-6269982629FA}" destId="{F6706292-7DD8-4FF9-B0C0-F3D72ADD6198}" srcOrd="1" destOrd="0" presId="urn:microsoft.com/office/officeart/2005/8/layout/process1"/>
    <dgm:cxn modelId="{012241F0-8F66-45AD-8884-6E75C44808E6}" type="presParOf" srcId="{F6706292-7DD8-4FF9-B0C0-F3D72ADD6198}" destId="{FA5FF981-A3F9-4565-A752-3A4DDB056CE4}" srcOrd="0" destOrd="0" presId="urn:microsoft.com/office/officeart/2005/8/layout/process1"/>
    <dgm:cxn modelId="{24D60D2A-996E-4DDC-899B-FFD523D71612}" type="presParOf" srcId="{A67C2A27-B48D-4867-BE21-6269982629FA}" destId="{917C725D-0374-41DC-8491-EE8CB78C8BF5}" srcOrd="2" destOrd="0" presId="urn:microsoft.com/office/officeart/2005/8/layout/process1"/>
    <dgm:cxn modelId="{2A14E76D-21E6-494F-9DB8-7DCC30D24446}" type="presParOf" srcId="{A67C2A27-B48D-4867-BE21-6269982629FA}" destId="{1FD18535-DA87-420F-8CA1-76100F9814BC}" srcOrd="3" destOrd="0" presId="urn:microsoft.com/office/officeart/2005/8/layout/process1"/>
    <dgm:cxn modelId="{98A6D6AB-F972-4E0E-9AE5-9B24255D1316}" type="presParOf" srcId="{1FD18535-DA87-420F-8CA1-76100F9814BC}" destId="{156E9B97-4402-40DB-ABCE-6435E232ACFF}" srcOrd="0" destOrd="0" presId="urn:microsoft.com/office/officeart/2005/8/layout/process1"/>
    <dgm:cxn modelId="{3CA68835-A77B-4B35-BB0D-B72C8025E3E6}" type="presParOf" srcId="{A67C2A27-B48D-4867-BE21-6269982629FA}" destId="{4DA28862-3CEF-4F74-9936-57D8DED3A4B1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053A92-874F-4649-B7A5-742A13DCD010}">
      <dsp:nvSpPr>
        <dsp:cNvPr id="0" name=""/>
        <dsp:cNvSpPr/>
      </dsp:nvSpPr>
      <dsp:spPr>
        <a:xfrm>
          <a:off x="6328" y="1736771"/>
          <a:ext cx="1891616" cy="1134969"/>
        </a:xfrm>
        <a:prstGeom prst="roundRect">
          <a:avLst>
            <a:gd name="adj" fmla="val 10000"/>
          </a:avLst>
        </a:prstGeom>
        <a:solidFill>
          <a:srgbClr val="FF000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Azione 4</a:t>
          </a:r>
          <a:endParaRPr lang="it-IT" sz="3200" kern="1200" dirty="0"/>
        </a:p>
      </dsp:txBody>
      <dsp:txXfrm>
        <a:off x="6328" y="1736771"/>
        <a:ext cx="1891616" cy="1134969"/>
      </dsp:txXfrm>
    </dsp:sp>
    <dsp:sp modelId="{F6706292-7DD8-4FF9-B0C0-F3D72ADD6198}">
      <dsp:nvSpPr>
        <dsp:cNvPr id="0" name=""/>
        <dsp:cNvSpPr/>
      </dsp:nvSpPr>
      <dsp:spPr>
        <a:xfrm>
          <a:off x="2087106" y="2069695"/>
          <a:ext cx="401022" cy="4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2087106" y="2069695"/>
        <a:ext cx="401022" cy="469120"/>
      </dsp:txXfrm>
    </dsp:sp>
    <dsp:sp modelId="{917C725D-0374-41DC-8491-EE8CB78C8BF5}">
      <dsp:nvSpPr>
        <dsp:cNvPr id="0" name=""/>
        <dsp:cNvSpPr/>
      </dsp:nvSpPr>
      <dsp:spPr>
        <a:xfrm>
          <a:off x="2654591" y="1736771"/>
          <a:ext cx="1891616" cy="1134969"/>
        </a:xfrm>
        <a:prstGeom prst="roundRect">
          <a:avLst>
            <a:gd name="adj" fmla="val 10000"/>
          </a:avLst>
        </a:prstGeom>
        <a:solidFill>
          <a:srgbClr val="00B05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Azione 5</a:t>
          </a:r>
          <a:endParaRPr lang="it-IT" sz="3200" kern="1200" dirty="0"/>
        </a:p>
      </dsp:txBody>
      <dsp:txXfrm>
        <a:off x="2654591" y="1736771"/>
        <a:ext cx="1891616" cy="1134969"/>
      </dsp:txXfrm>
    </dsp:sp>
    <dsp:sp modelId="{1FD18535-DA87-420F-8CA1-76100F9814BC}">
      <dsp:nvSpPr>
        <dsp:cNvPr id="0" name=""/>
        <dsp:cNvSpPr/>
      </dsp:nvSpPr>
      <dsp:spPr>
        <a:xfrm>
          <a:off x="4735369" y="2069695"/>
          <a:ext cx="401022" cy="4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100" kern="1200"/>
        </a:p>
      </dsp:txBody>
      <dsp:txXfrm>
        <a:off x="4735369" y="2069695"/>
        <a:ext cx="401022" cy="469120"/>
      </dsp:txXfrm>
    </dsp:sp>
    <dsp:sp modelId="{4DA28862-3CEF-4F74-9936-57D8DED3A4B1}">
      <dsp:nvSpPr>
        <dsp:cNvPr id="0" name=""/>
        <dsp:cNvSpPr/>
      </dsp:nvSpPr>
      <dsp:spPr>
        <a:xfrm>
          <a:off x="5302854" y="1736771"/>
          <a:ext cx="1891616" cy="1134969"/>
        </a:xfrm>
        <a:prstGeom prst="roundRect">
          <a:avLst>
            <a:gd name="adj" fmla="val 10000"/>
          </a:avLst>
        </a:prstGeom>
        <a:solidFill>
          <a:srgbClr val="00B0F0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Azione 7</a:t>
          </a:r>
          <a:endParaRPr lang="it-IT" sz="3200" kern="1200" dirty="0"/>
        </a:p>
      </dsp:txBody>
      <dsp:txXfrm>
        <a:off x="5302854" y="1736771"/>
        <a:ext cx="1891616" cy="1134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1866A8C-DA38-44CA-AFF6-697BF29D2BC6}" type="datetimeFigureOut">
              <a:rPr lang="it-IT" smtClean="0"/>
              <a:pPr/>
              <a:t>23/10/2014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1D850B-C1E3-491F-BF06-5AEE3EC7E4C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pull dir="d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11960" y="4437112"/>
            <a:ext cx="4320480" cy="432048"/>
          </a:xfrm>
        </p:spPr>
        <p:txBody>
          <a:bodyPr>
            <a:noAutofit/>
          </a:bodyPr>
          <a:lstStyle/>
          <a:p>
            <a:endParaRPr lang="it-IT" sz="1000" i="1" dirty="0" smtClean="0"/>
          </a:p>
          <a:p>
            <a:r>
              <a:rPr lang="it-IT" sz="2400" b="1" i="1" dirty="0" smtClean="0">
                <a:solidFill>
                  <a:schemeClr val="accent4">
                    <a:lumMod val="50000"/>
                  </a:schemeClr>
                </a:solidFill>
              </a:rPr>
              <a:t>PRESSO </a:t>
            </a:r>
            <a:r>
              <a:rPr lang="it-IT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I.T.E.t.</a:t>
            </a:r>
            <a:r>
              <a:rPr lang="it-IT" sz="2400" b="1" i="1" dirty="0" smtClean="0">
                <a:solidFill>
                  <a:schemeClr val="accent4">
                    <a:lumMod val="50000"/>
                  </a:schemeClr>
                </a:solidFill>
              </a:rPr>
              <a:t> “ENRICO FERMI”</a:t>
            </a:r>
          </a:p>
          <a:p>
            <a:endParaRPr lang="it-IT" sz="14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it-IT" sz="2400" b="1" i="1" dirty="0" smtClean="0">
                <a:solidFill>
                  <a:schemeClr val="accent4">
                    <a:lumMod val="50000"/>
                  </a:schemeClr>
                </a:solidFill>
              </a:rPr>
              <a:t>LANCIANO</a:t>
            </a:r>
            <a:endParaRPr lang="it-IT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Immagine 5" descr="Tagul » Edit   Cloud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3810000" cy="3800475"/>
          </a:xfrm>
          <a:prstGeom prst="rect">
            <a:avLst/>
          </a:prstGeom>
        </p:spPr>
      </p:pic>
      <p:pic>
        <p:nvPicPr>
          <p:cNvPr id="9" name="Immagine 8" descr="cooltext176924464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640960" cy="2232247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 rot="21061594">
            <a:off x="4860032" y="2636912"/>
            <a:ext cx="388843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3200" b="1" dirty="0" smtClean="0">
                <a:solidFill>
                  <a:srgbClr val="C00000"/>
                </a:solidFill>
                <a:latin typeface="Arial Black" pitchFamily="34" charset="0"/>
              </a:rPr>
              <a:t>prov. di Chieti </a:t>
            </a:r>
            <a:endParaRPr lang="it-IT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10344"/>
          </a:xfrm>
        </p:spPr>
        <p:txBody>
          <a:bodyPr>
            <a:noAutofit/>
          </a:bodyPr>
          <a:lstStyle/>
          <a:p>
            <a:r>
              <a:rPr lang="it-IT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ATTIVITA’</a:t>
            </a:r>
            <a:endParaRPr lang="it-IT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484784"/>
            <a:ext cx="8136904" cy="489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INFORMAZIONE E FORMAZIONE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it-IT" dirty="0" smtClean="0"/>
          </a:p>
          <a:p>
            <a:pPr algn="just">
              <a:buNone/>
            </a:pPr>
            <a:r>
              <a:rPr lang="it-IT" dirty="0" smtClean="0"/>
              <a:t> </a:t>
            </a:r>
            <a:r>
              <a:rPr lang="it-IT" b="1" dirty="0" smtClean="0"/>
              <a:t>  </a:t>
            </a:r>
            <a:r>
              <a:rPr lang="it-IT" sz="3200" dirty="0"/>
              <a:t>Il CTS, sulla base delle direttive ministeriali e tenendo conto delle risorse finanziarie, promuove sul territorio attività rivolte a migliorare l’integrazione scolastica degli alunni con bisogni educativi </a:t>
            </a:r>
            <a:r>
              <a:rPr lang="it-IT" sz="3200" dirty="0" smtClean="0"/>
              <a:t>speciali.</a:t>
            </a: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ATTIVITÀ PREVISTE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/>
          </a:bodyPr>
          <a:lstStyle/>
          <a:p>
            <a:r>
              <a:rPr lang="it-IT" b="1" dirty="0" smtClean="0"/>
              <a:t>consulenza </a:t>
            </a:r>
            <a:r>
              <a:rPr lang="it-IT" b="1" dirty="0"/>
              <a:t>per le scuole </a:t>
            </a:r>
            <a:r>
              <a:rPr lang="it-IT" dirty="0"/>
              <a:t>del territorio</a:t>
            </a:r>
          </a:p>
          <a:p>
            <a:r>
              <a:rPr lang="it-IT" b="1" dirty="0" smtClean="0"/>
              <a:t>collaborazione </a:t>
            </a:r>
            <a:r>
              <a:rPr lang="it-IT" b="1" dirty="0"/>
              <a:t>con le famiglie </a:t>
            </a:r>
            <a:r>
              <a:rPr lang="it-IT" dirty="0"/>
              <a:t>per facilitare le attività di studio a casa</a:t>
            </a:r>
          </a:p>
          <a:p>
            <a:r>
              <a:rPr lang="it-IT" b="1" dirty="0" smtClean="0"/>
              <a:t>supporto </a:t>
            </a:r>
            <a:r>
              <a:rPr lang="it-IT" b="1" dirty="0"/>
              <a:t>ai docenti di sostegno e alle funzioni strumentali</a:t>
            </a:r>
            <a:r>
              <a:rPr lang="it-IT" dirty="0"/>
              <a:t> delle scuole del   territorio</a:t>
            </a:r>
          </a:p>
          <a:p>
            <a:r>
              <a:rPr lang="it-IT" b="1" dirty="0" smtClean="0"/>
              <a:t>formazione </a:t>
            </a:r>
            <a:r>
              <a:rPr lang="it-IT" b="1" dirty="0"/>
              <a:t>dei docenti </a:t>
            </a:r>
            <a:r>
              <a:rPr lang="it-IT" dirty="0"/>
              <a:t>sulle tematiche inerenti l’integrazione scolastica e la    didattica  inclusiva con particolare riferimento all’uso delle </a:t>
            </a:r>
            <a:r>
              <a:rPr lang="it-IT" dirty="0" smtClean="0"/>
              <a:t>tecnologie</a:t>
            </a:r>
            <a:endParaRPr lang="it-IT" dirty="0"/>
          </a:p>
          <a:p>
            <a:r>
              <a:rPr lang="it-IT" b="1" dirty="0" smtClean="0"/>
              <a:t>segnalazione </a:t>
            </a:r>
            <a:r>
              <a:rPr lang="it-IT" b="1" dirty="0"/>
              <a:t>di </a:t>
            </a:r>
            <a:r>
              <a:rPr lang="it-IT" b="1" dirty="0" err="1"/>
              <a:t>sitografie</a:t>
            </a:r>
            <a:r>
              <a:rPr lang="it-IT" dirty="0"/>
              <a:t>, risorse on-line per supportare i docenti nella didattica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GESTIONE AUSILI E ASSISTENZA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t-IT" sz="3600" dirty="0" smtClean="0"/>
              <a:t>   </a:t>
            </a:r>
          </a:p>
          <a:p>
            <a:pPr algn="just">
              <a:buNone/>
            </a:pPr>
            <a:r>
              <a:rPr lang="it-IT" sz="3600" dirty="0"/>
              <a:t> </a:t>
            </a:r>
            <a:r>
              <a:rPr lang="it-IT" sz="3600" dirty="0" smtClean="0"/>
              <a:t>  Il </a:t>
            </a:r>
            <a:r>
              <a:rPr lang="it-IT" sz="3600" dirty="0"/>
              <a:t>CTS, sulla base delle direttive ministeriali, acquista, tenendo conto delle risorse finanziarie, ausili funzionali alle esigenze territoriali.</a:t>
            </a:r>
          </a:p>
          <a:p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ATTIVITÀ </a:t>
            </a:r>
            <a:r>
              <a:rPr lang="it-IT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</a:t>
            </a:r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CONSULENZA E CONSULTAZIONE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sz="3200" b="1" dirty="0" smtClean="0"/>
              <a:t>individuazione </a:t>
            </a:r>
            <a:r>
              <a:rPr lang="it-IT" sz="3200" b="1" dirty="0"/>
              <a:t>dell’ausilio più appropriato </a:t>
            </a:r>
            <a:r>
              <a:rPr lang="it-IT" sz="3200" dirty="0"/>
              <a:t>per l’alunno in relazione ai propri bisogni </a:t>
            </a:r>
            <a:r>
              <a:rPr lang="it-IT" sz="3200" dirty="0" smtClean="0"/>
              <a:t>educativi speciali</a:t>
            </a:r>
          </a:p>
          <a:p>
            <a:pPr algn="just">
              <a:buNone/>
            </a:pPr>
            <a:endParaRPr lang="it-IT" sz="3200" dirty="0"/>
          </a:p>
          <a:p>
            <a:pPr algn="just"/>
            <a:r>
              <a:rPr lang="it-IT" sz="3200" dirty="0" smtClean="0"/>
              <a:t> </a:t>
            </a:r>
            <a:r>
              <a:rPr lang="it-IT" sz="3200" b="1" dirty="0"/>
              <a:t>assistenza didattica ai docenti </a:t>
            </a:r>
            <a:r>
              <a:rPr lang="it-IT" sz="3200" dirty="0"/>
              <a:t>fornendo indicazioni idonee per utilizzare lo  strumento in modo efficace in tutte le attività </a:t>
            </a:r>
            <a:r>
              <a:rPr lang="it-IT" sz="3200" dirty="0" smtClean="0"/>
              <a:t>scolastiche</a:t>
            </a:r>
          </a:p>
          <a:p>
            <a:pPr algn="just">
              <a:buNone/>
            </a:pPr>
            <a:endParaRPr lang="it-IT" sz="3200" dirty="0"/>
          </a:p>
          <a:p>
            <a:pPr algn="just"/>
            <a:r>
              <a:rPr lang="it-IT" sz="3200" b="1" dirty="0" smtClean="0"/>
              <a:t>attività  </a:t>
            </a:r>
            <a:r>
              <a:rPr lang="it-IT" sz="3200" b="1" dirty="0"/>
              <a:t>di prestito/comodato </a:t>
            </a:r>
            <a:r>
              <a:rPr lang="it-IT" sz="3200" dirty="0"/>
              <a:t>d’uso di strumenti e sussidi per l’attività inclusiva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50011" y="74711"/>
            <a:ext cx="2439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ORARIO CONSULENZA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sz="2800" dirty="0" smtClean="0"/>
              <a:t>Il centro territoriale sarà aperto, PREVIO APPUNTAMENTO, il </a:t>
            </a:r>
            <a:r>
              <a:rPr lang="it-IT" sz="4000" b="1" dirty="0" smtClean="0"/>
              <a:t>mercoledì dalle 15.30 alle  17.00 </a:t>
            </a:r>
            <a:endParaRPr lang="it-IT" sz="2800" b="1" dirty="0" smtClean="0"/>
          </a:p>
          <a:p>
            <a:pPr algn="just">
              <a:buNone/>
            </a:pPr>
            <a:endParaRPr lang="it-IT" dirty="0" smtClean="0"/>
          </a:p>
          <a:p>
            <a:pPr algn="just">
              <a:buNone/>
            </a:pPr>
            <a:endParaRPr lang="it-IT" dirty="0" smtClean="0"/>
          </a:p>
          <a:p>
            <a:pPr>
              <a:buNone/>
            </a:pPr>
            <a:r>
              <a:rPr lang="it-IT" sz="4400" dirty="0"/>
              <a:t> </a:t>
            </a:r>
            <a:r>
              <a:rPr lang="it-IT" sz="4400" dirty="0" smtClean="0"/>
              <a:t>   </a:t>
            </a:r>
            <a:endParaRPr lang="it-IT" sz="4400" b="1" dirty="0" smtClean="0"/>
          </a:p>
          <a:p>
            <a:pPr>
              <a:buNone/>
            </a:pPr>
            <a:r>
              <a:rPr lang="it-IT" dirty="0"/>
              <a:t> </a:t>
            </a:r>
            <a:r>
              <a:rPr lang="it-IT" dirty="0" smtClean="0"/>
              <a:t>  </a:t>
            </a:r>
            <a:endParaRPr lang="it-IT" dirty="0"/>
          </a:p>
        </p:txBody>
      </p:sp>
      <p:sp>
        <p:nvSpPr>
          <p:cNvPr id="4" name="Angolo ripiegato 3"/>
          <p:cNvSpPr/>
          <p:nvPr/>
        </p:nvSpPr>
        <p:spPr>
          <a:xfrm rot="21246724">
            <a:off x="737303" y="4392765"/>
            <a:ext cx="7632848" cy="1440160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4000" dirty="0" smtClean="0"/>
              <a:t>Indirizzo mail del CTS Lanciano:       </a:t>
            </a:r>
          </a:p>
          <a:p>
            <a:pPr algn="ctr"/>
            <a:r>
              <a:rPr lang="it-IT" sz="4000" b="1" dirty="0" smtClean="0"/>
              <a:t>ctschieti.fermi@gmail.com</a:t>
            </a:r>
            <a:endParaRPr lang="it-IT" sz="4000" dirty="0"/>
          </a:p>
        </p:txBody>
      </p:sp>
      <p:pic>
        <p:nvPicPr>
          <p:cNvPr id="16386" name="Picture 2" descr="Apps-preferences-system-time 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368151" cy="1368152"/>
          </a:xfrm>
          <a:prstGeom prst="rect">
            <a:avLst/>
          </a:prstGeom>
          <a:noFill/>
        </p:spPr>
      </p:pic>
      <p:pic>
        <p:nvPicPr>
          <p:cNvPr id="16388" name="Picture 4" descr="Mail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3194" y="5157192"/>
            <a:ext cx="1700806" cy="17008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MODALITÀ </a:t>
            </a:r>
            <a:r>
              <a:rPr lang="it-IT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</a:t>
            </a:r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CONSULENZA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1541912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/>
              <a:t>Primo incontro presso il CTS per la presentazione della richiesta e la raccolta delle informazioni sul caso.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3068960"/>
            <a:ext cx="83529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800" dirty="0" smtClean="0"/>
              <a:t>Rielaborazione delle informazioni e studio del caso da parte   degli operatori</a:t>
            </a:r>
            <a:endParaRPr lang="it-IT" sz="2000" dirty="0" smtClean="0"/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536" y="4437112"/>
            <a:ext cx="82809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t-IT" sz="2400" dirty="0" smtClean="0"/>
              <a:t> </a:t>
            </a:r>
            <a:r>
              <a:rPr lang="it-IT" sz="2800" dirty="0" smtClean="0"/>
              <a:t>Secondo incontro con gli utenti per la restituzione di indicazione specifiche in merito alla richiesta ed eventuale sperimentazione del materiale consigliato presso il centro.</a:t>
            </a:r>
            <a:endParaRPr lang="it-IT" sz="2400" dirty="0" smtClean="0"/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34400" cy="758952"/>
          </a:xfrm>
        </p:spPr>
        <p:txBody>
          <a:bodyPr>
            <a:noAutofit/>
          </a:bodyPr>
          <a:lstStyle/>
          <a:p>
            <a:r>
              <a:rPr lang="it-IT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PRESTITO e COMODATO d’uso</a:t>
            </a:r>
            <a:endParaRPr lang="it-IT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03920" cy="486003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it-IT" dirty="0" smtClean="0"/>
              <a:t> Il prestito, così come il comodato d’uso, sarà valutato in base a criteri stabiliti dal CTS</a:t>
            </a:r>
          </a:p>
          <a:p>
            <a:pPr>
              <a:buNone/>
            </a:pPr>
            <a:endParaRPr lang="it-IT" dirty="0" smtClean="0"/>
          </a:p>
          <a:p>
            <a:r>
              <a:rPr lang="it-IT" sz="3600" dirty="0" smtClean="0"/>
              <a:t>Prestito software didattico: 30 giorni</a:t>
            </a:r>
          </a:p>
          <a:p>
            <a:pPr>
              <a:buNone/>
            </a:pPr>
            <a:endParaRPr lang="it-IT" sz="3600" dirty="0" smtClean="0"/>
          </a:p>
          <a:p>
            <a:r>
              <a:rPr lang="it-IT" sz="3600" dirty="0" smtClean="0"/>
              <a:t>Comodato d’uso: un anno scolastico</a:t>
            </a:r>
          </a:p>
          <a:p>
            <a:pPr>
              <a:buNone/>
            </a:pPr>
            <a:endParaRPr lang="it-IT" sz="3600" dirty="0" smtClean="0"/>
          </a:p>
          <a:p>
            <a:r>
              <a:rPr lang="it-IT" sz="3600" dirty="0" smtClean="0"/>
              <a:t>Consultazione e prestito di testi: 30 giorni</a:t>
            </a:r>
            <a:endParaRPr lang="it-IT" sz="3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GRAZIE PER L’ATTENZIONE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Segnaposto contenuto 3" descr="1000-classi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8496944" cy="4755299"/>
          </a:xfr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rgbClr val="C00000"/>
                </a:solidFill>
              </a:rPr>
              <a:t>DOVE SONO I CTS ?</a:t>
            </a:r>
            <a:endParaRPr lang="it-IT" sz="4000" b="1" dirty="0">
              <a:solidFill>
                <a:srgbClr val="C00000"/>
              </a:solidFill>
            </a:endParaRPr>
          </a:p>
        </p:txBody>
      </p:sp>
      <p:pic>
        <p:nvPicPr>
          <p:cNvPr id="6" name="Segnaposto contenuto 5" descr="Regione.htm_txt_map-abruzzo_PR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84784"/>
            <a:ext cx="6120680" cy="4798989"/>
          </a:xfrm>
        </p:spPr>
      </p:pic>
      <p:sp>
        <p:nvSpPr>
          <p:cNvPr id="7" name="Angolo ripiegato 6"/>
          <p:cNvSpPr/>
          <p:nvPr/>
        </p:nvSpPr>
        <p:spPr>
          <a:xfrm>
            <a:off x="5292080" y="5085184"/>
            <a:ext cx="3528392" cy="864096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b="1" dirty="0" smtClean="0">
                <a:solidFill>
                  <a:schemeClr val="tx1"/>
                </a:solidFill>
              </a:rPr>
              <a:t>ITET </a:t>
            </a:r>
            <a:r>
              <a:rPr lang="it-IT" b="1" dirty="0" smtClean="0">
                <a:solidFill>
                  <a:schemeClr val="tx1"/>
                </a:solidFill>
              </a:rPr>
              <a:t>”ENRICO FERMI” </a:t>
            </a:r>
          </a:p>
          <a:p>
            <a:pPr algn="ctr"/>
            <a:r>
              <a:rPr lang="it-IT" b="1" dirty="0" err="1" smtClean="0">
                <a:solidFill>
                  <a:schemeClr val="tx1"/>
                </a:solidFill>
              </a:rPr>
              <a:t>DI</a:t>
            </a:r>
            <a:r>
              <a:rPr lang="it-IT" b="1" dirty="0" smtClean="0">
                <a:solidFill>
                  <a:schemeClr val="tx1"/>
                </a:solidFill>
              </a:rPr>
              <a:t> LANCIANO 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(Chieti) </a:t>
            </a:r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8" name="Angolo ripiegato 7"/>
          <p:cNvSpPr/>
          <p:nvPr/>
        </p:nvSpPr>
        <p:spPr>
          <a:xfrm>
            <a:off x="5615608" y="2996952"/>
            <a:ext cx="3528392" cy="576064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IPSIAS ”</a:t>
            </a:r>
            <a:r>
              <a:rPr lang="it-IT" sz="1400" b="1" dirty="0" err="1" smtClean="0">
                <a:solidFill>
                  <a:schemeClr val="tx1"/>
                </a:solidFill>
              </a:rPr>
              <a:t>DI</a:t>
            </a:r>
            <a:r>
              <a:rPr lang="it-IT" sz="1400" b="1" dirty="0" smtClean="0">
                <a:solidFill>
                  <a:schemeClr val="tx1"/>
                </a:solidFill>
              </a:rPr>
              <a:t> MARZIO-MICHETTI" 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di Pescara</a:t>
            </a:r>
            <a:endParaRPr lang="it-IT" sz="1100" b="1" dirty="0">
              <a:solidFill>
                <a:schemeClr val="tx1"/>
              </a:solidFill>
            </a:endParaRPr>
          </a:p>
        </p:txBody>
      </p:sp>
      <p:sp>
        <p:nvSpPr>
          <p:cNvPr id="9" name="Angolo ripiegato 8"/>
          <p:cNvSpPr/>
          <p:nvPr/>
        </p:nvSpPr>
        <p:spPr>
          <a:xfrm>
            <a:off x="323528" y="1484784"/>
            <a:ext cx="3528392" cy="576064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I.C. ”NERETO-SANT’OMERO" 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di NERETO (Teramo)</a:t>
            </a:r>
            <a:endParaRPr lang="it-IT" sz="1100" b="1" dirty="0">
              <a:solidFill>
                <a:schemeClr val="tx1"/>
              </a:solidFill>
            </a:endParaRPr>
          </a:p>
        </p:txBody>
      </p:sp>
      <p:sp>
        <p:nvSpPr>
          <p:cNvPr id="10" name="Angolo ripiegato 9"/>
          <p:cNvSpPr/>
          <p:nvPr/>
        </p:nvSpPr>
        <p:spPr>
          <a:xfrm>
            <a:off x="395536" y="5013176"/>
            <a:ext cx="3528392" cy="576064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SCUOLA SECONDARIA </a:t>
            </a:r>
            <a:r>
              <a:rPr lang="it-IT" sz="1400" b="1" dirty="0" err="1" smtClean="0">
                <a:solidFill>
                  <a:schemeClr val="tx1"/>
                </a:solidFill>
              </a:rPr>
              <a:t>DI</a:t>
            </a:r>
            <a:r>
              <a:rPr lang="it-IT" sz="1400" b="1" dirty="0" smtClean="0">
                <a:solidFill>
                  <a:schemeClr val="tx1"/>
                </a:solidFill>
              </a:rPr>
              <a:t> I GRADO 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”DANTE ALIGHIERI” L'Aquila</a:t>
            </a:r>
            <a:endParaRPr lang="it-IT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REFERENTI del CTS della prov.  Di CHIETI</a:t>
            </a:r>
            <a:endParaRPr lang="it-IT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1179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t-IT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RESPONSABILE</a:t>
            </a:r>
            <a:r>
              <a:rPr lang="it-IT" sz="3300" dirty="0" smtClean="0"/>
              <a:t>:       	Dott.ssa Daniela Rollo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  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3573016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it-IT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OPERATORI</a:t>
            </a:r>
            <a:r>
              <a:rPr lang="it-IT" sz="2400" dirty="0" smtClean="0"/>
              <a:t>:         	Prof.ssa </a:t>
            </a:r>
            <a:r>
              <a:rPr lang="it-IT" sz="2400" dirty="0" err="1" smtClean="0"/>
              <a:t>Gnagnarella</a:t>
            </a:r>
            <a:r>
              <a:rPr lang="it-IT" sz="2400" dirty="0" smtClean="0"/>
              <a:t> Barbara</a:t>
            </a:r>
          </a:p>
          <a:p>
            <a:pPr>
              <a:buNone/>
            </a:pPr>
            <a:r>
              <a:rPr lang="it-IT" sz="2400" dirty="0" smtClean="0"/>
              <a:t>                          		Prof.ssa </a:t>
            </a:r>
            <a:r>
              <a:rPr lang="it-IT" sz="2400" dirty="0" err="1" smtClean="0"/>
              <a:t>Mastrangelo</a:t>
            </a:r>
            <a:r>
              <a:rPr lang="it-IT" sz="2400" dirty="0" smtClean="0"/>
              <a:t> </a:t>
            </a:r>
            <a:r>
              <a:rPr lang="it-IT" sz="2400" dirty="0" err="1" smtClean="0"/>
              <a:t>Mariagrazia</a:t>
            </a:r>
            <a:endParaRPr lang="it-IT" sz="2400" dirty="0" smtClean="0"/>
          </a:p>
          <a:p>
            <a:pPr>
              <a:buNone/>
            </a:pPr>
            <a:r>
              <a:rPr lang="it-IT" sz="2400" dirty="0" smtClean="0"/>
              <a:t>                          		Prof.ssa Nanni Gabriella</a:t>
            </a:r>
          </a:p>
          <a:p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9088688" cy="758952"/>
          </a:xfrm>
        </p:spPr>
        <p:txBody>
          <a:bodyPr>
            <a:noAutofit/>
          </a:bodyPr>
          <a:lstStyle/>
          <a:p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CENTRI TERRITORIALI </a:t>
            </a:r>
            <a:r>
              <a:rPr lang="it-IT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</a:t>
            </a:r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SUPPORTO</a:t>
            </a:r>
            <a:endParaRPr lang="it-IT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187220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dirty="0" smtClean="0"/>
              <a:t>   I </a:t>
            </a:r>
            <a:r>
              <a:rPr lang="it-IT" i="1" dirty="0"/>
              <a:t>Centri Territoriali di Supporto</a:t>
            </a:r>
            <a:r>
              <a:rPr lang="it-IT" dirty="0"/>
              <a:t> nascono all’interno del Progetto del </a:t>
            </a:r>
            <a:r>
              <a:rPr lang="it-IT" dirty="0" err="1"/>
              <a:t>Miur</a:t>
            </a:r>
            <a:r>
              <a:rPr lang="it-IT" dirty="0"/>
              <a:t> “Nuove tecnologie e disabilità”, azioni 4, 5 e 7.</a:t>
            </a:r>
          </a:p>
        </p:txBody>
      </p:sp>
      <p:graphicFrame>
        <p:nvGraphicFramePr>
          <p:cNvPr id="4" name="Diagramma 3"/>
          <p:cNvGraphicFramePr/>
          <p:nvPr/>
        </p:nvGraphicFramePr>
        <p:xfrm>
          <a:off x="1187624" y="2420888"/>
          <a:ext cx="72008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OBIETTIVI DEL PROGETTO</a:t>
            </a:r>
            <a:endParaRPr lang="it-IT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568952" cy="504056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it-IT" sz="2800" dirty="0" smtClean="0"/>
              <a:t>   Il </a:t>
            </a:r>
            <a:r>
              <a:rPr lang="it-IT" sz="2800" dirty="0"/>
              <a:t>Progetto ha istituito la prima rete pubblica di Centri per gli </a:t>
            </a:r>
            <a:r>
              <a:rPr lang="it-IT" sz="2800" dirty="0" smtClean="0"/>
              <a:t>ausili. </a:t>
            </a:r>
          </a:p>
          <a:p>
            <a:pPr algn="just">
              <a:buNone/>
            </a:pPr>
            <a:endParaRPr lang="it-IT" sz="2800" dirty="0" smtClean="0"/>
          </a:p>
          <a:p>
            <a:pPr algn="just">
              <a:buNone/>
            </a:pPr>
            <a:r>
              <a:rPr lang="it-IT" sz="2800" dirty="0" smtClean="0"/>
              <a:t>   Tale </a:t>
            </a:r>
            <a:r>
              <a:rPr lang="it-IT" sz="2800" dirty="0"/>
              <a:t>rete, distribuita </a:t>
            </a:r>
            <a:r>
              <a:rPr lang="it-IT" sz="2800" dirty="0" smtClean="0"/>
              <a:t>su </a:t>
            </a:r>
            <a:r>
              <a:rPr lang="it-IT" sz="2800" dirty="0"/>
              <a:t>tutto il territorio italiano, offre consulenze e formazione a insegnanti, genitori e alunni sul tema delle tecnologie applicate a favore degli alunni disabili. Sul territorio nazionale sono stati istituiti circa 92 Centri Territoriali di Supporto. </a:t>
            </a:r>
            <a:endParaRPr lang="it-IT" sz="2800" dirty="0" smtClean="0"/>
          </a:p>
          <a:p>
            <a:pPr>
              <a:buNone/>
            </a:pPr>
            <a:endParaRPr lang="it-IT" sz="2800" dirty="0" smtClean="0"/>
          </a:p>
          <a:p>
            <a:pPr algn="just">
              <a:buNone/>
            </a:pPr>
            <a:r>
              <a:rPr lang="it-IT" sz="2800" dirty="0" smtClean="0"/>
              <a:t>    Per </a:t>
            </a:r>
            <a:r>
              <a:rPr lang="it-IT" sz="2800" dirty="0"/>
              <a:t>sostenere i CTS, il Ministero prevede incontri di formazione e di discussione con i referenti regionali per la disabilità e con gli operatori dei singoli Centri.</a:t>
            </a:r>
          </a:p>
          <a:p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AZIONE 4</a:t>
            </a:r>
            <a:endParaRPr lang="it-IT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503920" cy="4968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it-IT" b="1" dirty="0" smtClean="0"/>
              <a:t>   Realizzare </a:t>
            </a:r>
            <a:r>
              <a:rPr lang="it-IT" b="1" dirty="0"/>
              <a:t>una rete territoriale permanente </a:t>
            </a:r>
            <a:r>
              <a:rPr lang="it-IT" dirty="0"/>
              <a:t>che consenta di accumulare, conservare e diffondere le conoscenze (buone pratiche, corsi di formazione) e le risorse (hardware e software) a favore </a:t>
            </a:r>
            <a:r>
              <a:rPr lang="it-IT" b="1" dirty="0"/>
              <a:t>dell’integrazione didattica dei disabili attraverso le Nuove Tecnologie</a:t>
            </a:r>
            <a:r>
              <a:rPr lang="it-IT" dirty="0"/>
              <a:t>. </a:t>
            </a:r>
            <a:endParaRPr lang="it-IT" dirty="0" smtClean="0"/>
          </a:p>
          <a:p>
            <a:pPr algn="just">
              <a:buNone/>
            </a:pPr>
            <a:endParaRPr lang="it-IT" dirty="0" smtClean="0"/>
          </a:p>
          <a:p>
            <a:pPr algn="just">
              <a:buNone/>
            </a:pPr>
            <a:r>
              <a:rPr lang="it-IT" dirty="0" smtClean="0"/>
              <a:t>   La </a:t>
            </a:r>
            <a:r>
              <a:rPr lang="it-IT" dirty="0"/>
              <a:t>rete dovrà essere in grado di sostenere concretamente le scuole nell’acquisto e nell’uso efficiente delle nuove tecnologie per l’integrazione </a:t>
            </a:r>
            <a:r>
              <a:rPr lang="it-IT" dirty="0" smtClean="0"/>
              <a:t>scolastica.</a:t>
            </a:r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it-IT" sz="4800" b="1" dirty="0" smtClean="0">
                <a:ln/>
                <a:solidFill>
                  <a:srgbClr val="00B050"/>
                </a:solidFill>
              </a:rPr>
              <a:t>AZIONE</a:t>
            </a:r>
            <a:r>
              <a:rPr lang="it-IT" sz="5400" b="1" dirty="0" smtClean="0">
                <a:ln/>
                <a:solidFill>
                  <a:srgbClr val="00B050"/>
                </a:solidFill>
              </a:rPr>
              <a:t> 5</a:t>
            </a:r>
            <a:endParaRPr lang="it-IT" sz="5400" b="1" dirty="0">
              <a:ln/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   </a:t>
            </a:r>
          </a:p>
          <a:p>
            <a:pPr algn="just">
              <a:buNone/>
            </a:pPr>
            <a:r>
              <a:rPr lang="it-IT" sz="3600" dirty="0"/>
              <a:t> </a:t>
            </a:r>
            <a:r>
              <a:rPr lang="it-IT" sz="3600" dirty="0" smtClean="0"/>
              <a:t>  </a:t>
            </a:r>
            <a:r>
              <a:rPr lang="it-IT" sz="3600" b="1" dirty="0" smtClean="0"/>
              <a:t>Attivare </a:t>
            </a:r>
            <a:r>
              <a:rPr lang="it-IT" sz="3600" b="1" dirty="0"/>
              <a:t>sul territorio iniziative di formazione sull’uso corretto delle tecnologie</a:t>
            </a:r>
            <a:r>
              <a:rPr lang="it-IT" sz="3600" dirty="0"/>
              <a:t> rivolte </a:t>
            </a:r>
            <a:r>
              <a:rPr lang="it-IT" sz="3600" dirty="0" smtClean="0"/>
              <a:t>agli </a:t>
            </a:r>
            <a:r>
              <a:rPr lang="it-IT" sz="3600" dirty="0"/>
              <a:t>insegnanti e agli altri operatori scolastici, nonché ai genitori e agli stessi alunni </a:t>
            </a:r>
            <a:r>
              <a:rPr lang="it-IT" sz="3600" dirty="0" smtClean="0"/>
              <a:t>disabili.</a:t>
            </a:r>
            <a:endParaRPr lang="it-IT" sz="3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48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AZIONE</a:t>
            </a:r>
            <a:r>
              <a:rPr lang="it-IT" sz="54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7</a:t>
            </a:r>
            <a:endParaRPr lang="it-IT" sz="54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it-IT" dirty="0"/>
              <a:t> </a:t>
            </a:r>
            <a:r>
              <a:rPr lang="it-IT" dirty="0" smtClean="0"/>
              <a:t> </a:t>
            </a:r>
          </a:p>
          <a:p>
            <a:pPr algn="just">
              <a:buNone/>
            </a:pPr>
            <a:r>
              <a:rPr lang="it-IT" sz="3200" dirty="0" smtClean="0"/>
              <a:t>   L’azione 7 del progetto, realizzata </a:t>
            </a:r>
            <a:r>
              <a:rPr lang="it-IT" sz="3200" b="1" dirty="0" smtClean="0"/>
              <a:t>in</a:t>
            </a:r>
            <a:r>
              <a:rPr lang="it-IT" sz="3200" dirty="0" smtClean="0"/>
              <a:t> </a:t>
            </a:r>
            <a:r>
              <a:rPr lang="it-IT" sz="3200" b="1" dirty="0" smtClean="0"/>
              <a:t>collaborazione con l’Associazione Italiana Dislessia</a:t>
            </a:r>
            <a:r>
              <a:rPr lang="it-IT" sz="3200" dirty="0" smtClean="0"/>
              <a:t>, ha lo scopo di </a:t>
            </a:r>
            <a:r>
              <a:rPr lang="it-IT" sz="3200" b="1" dirty="0" smtClean="0"/>
              <a:t>sensibilizzare i docenti verso questo e gli altri disturbi specifici di apprendimento (DSA</a:t>
            </a:r>
            <a:r>
              <a:rPr lang="it-IT" sz="3200" dirty="0" smtClean="0"/>
              <a:t>) e organizzare, articolandolo a livello regionale, un piano di formazione in presenza e on </a:t>
            </a:r>
            <a:r>
              <a:rPr lang="it-IT" sz="3200" dirty="0" err="1" smtClean="0"/>
              <a:t>line</a:t>
            </a:r>
            <a:r>
              <a:rPr lang="it-IT" sz="3200" dirty="0" smtClean="0"/>
              <a:t>.</a:t>
            </a:r>
            <a:endParaRPr lang="it-IT" sz="3200" dirty="0"/>
          </a:p>
          <a:p>
            <a:endParaRPr lang="it-IT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CHI SONO GLI UTENTI DEL CTS?</a:t>
            </a:r>
            <a:endParaRPr lang="it-IT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6" name="Picture 2" descr="http://www.treccani.it/export/sites/default/Portale/resources/images/sito/scuola/dossier/informatica_scuola/cecchini_angelucci.jpg_1616332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2381250" cy="2381250"/>
          </a:xfrm>
          <a:prstGeom prst="rect">
            <a:avLst/>
          </a:prstGeom>
          <a:noFill/>
        </p:spPr>
      </p:pic>
      <p:sp>
        <p:nvSpPr>
          <p:cNvPr id="15" name="Angolo ripiegato 14"/>
          <p:cNvSpPr/>
          <p:nvPr/>
        </p:nvSpPr>
        <p:spPr>
          <a:xfrm>
            <a:off x="395536" y="3789040"/>
            <a:ext cx="2304256" cy="864096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 Black" pitchFamily="34" charset="0"/>
              </a:rPr>
              <a:t>ALUNNI E INSEGNANTI</a:t>
            </a:r>
          </a:p>
        </p:txBody>
      </p:sp>
      <p:pic>
        <p:nvPicPr>
          <p:cNvPr id="21508" name="Picture 4" descr="http://www.settimanadellacomunicazione.it/wp-content/uploads/2012/03/famiglia-e-p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2809889" cy="2023121"/>
          </a:xfrm>
          <a:prstGeom prst="rect">
            <a:avLst/>
          </a:prstGeom>
          <a:noFill/>
        </p:spPr>
      </p:pic>
      <p:sp>
        <p:nvSpPr>
          <p:cNvPr id="17" name="Angolo ripiegato 16"/>
          <p:cNvSpPr/>
          <p:nvPr/>
        </p:nvSpPr>
        <p:spPr>
          <a:xfrm>
            <a:off x="6444208" y="3573016"/>
            <a:ext cx="2304256" cy="864096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 Black" pitchFamily="34" charset="0"/>
              </a:rPr>
              <a:t>FAMIGLIE</a:t>
            </a:r>
          </a:p>
        </p:txBody>
      </p:sp>
      <p:pic>
        <p:nvPicPr>
          <p:cNvPr id="21510" name="Picture 6" descr="http://www.disabili.com/images/stories/associazioni-volontariato-terzo-setto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03848" y="3789040"/>
            <a:ext cx="2515294" cy="2238376"/>
          </a:xfrm>
          <a:prstGeom prst="rect">
            <a:avLst/>
          </a:prstGeom>
          <a:noFill/>
        </p:spPr>
      </p:pic>
      <p:sp>
        <p:nvSpPr>
          <p:cNvPr id="20" name="Angolo ripiegato 19"/>
          <p:cNvSpPr/>
          <p:nvPr/>
        </p:nvSpPr>
        <p:spPr>
          <a:xfrm>
            <a:off x="5364088" y="5445224"/>
            <a:ext cx="3024336" cy="864096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 Black" pitchFamily="34" charset="0"/>
              </a:rPr>
              <a:t>ENTI E ASSOCIAZIONI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304</TotalTime>
  <Words>621</Words>
  <Application>Microsoft Office PowerPoint</Application>
  <PresentationFormat>Presentazione su schermo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Città</vt:lpstr>
      <vt:lpstr>Diapositiva 1</vt:lpstr>
      <vt:lpstr>DOVE SONO I CTS ?</vt:lpstr>
      <vt:lpstr>REFERENTI del CTS della prov.  Di CHIETI</vt:lpstr>
      <vt:lpstr>I CENTRI TERRITORIALI DI SUPPORTO</vt:lpstr>
      <vt:lpstr>OBIETTIVI DEL PROGETTO</vt:lpstr>
      <vt:lpstr>AZIONE 4</vt:lpstr>
      <vt:lpstr>AZIONE 5</vt:lpstr>
      <vt:lpstr>AZIONE 7</vt:lpstr>
      <vt:lpstr>CHI SONO GLI UTENTI DEL CTS?</vt:lpstr>
      <vt:lpstr>ATTIVITA’</vt:lpstr>
      <vt:lpstr>INFORMAZIONE E FORMAZIONE</vt:lpstr>
      <vt:lpstr>ATTIVITÀ PREVISTE</vt:lpstr>
      <vt:lpstr>GESTIONE AUSILI E ASSISTENZA</vt:lpstr>
      <vt:lpstr>ATTIVITÀ DI CONSULENZA E CONSULTAZIONE</vt:lpstr>
      <vt:lpstr>ORARIO CONSULENZA</vt:lpstr>
      <vt:lpstr>MODALITÀ DI CONSULENZA</vt:lpstr>
      <vt:lpstr>PRESTITO e COMODATO d’uso</vt:lpstr>
      <vt:lpstr>GRAZIE PER L’ATTENZIONE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PC1</dc:creator>
  <cp:lastModifiedBy>TRATT</cp:lastModifiedBy>
  <cp:revision>67</cp:revision>
  <dcterms:created xsi:type="dcterms:W3CDTF">2014-10-22T08:21:28Z</dcterms:created>
  <dcterms:modified xsi:type="dcterms:W3CDTF">2014-10-23T07:48:54Z</dcterms:modified>
</cp:coreProperties>
</file>