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6" r:id="rId7"/>
    <p:sldId id="265" r:id="rId8"/>
    <p:sldId id="261" r:id="rId9"/>
    <p:sldId id="263" r:id="rId10"/>
    <p:sldId id="262" r:id="rId11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6146" autoAdjust="0"/>
  </p:normalViewPr>
  <p:slideViewPr>
    <p:cSldViewPr>
      <p:cViewPr varScale="1">
        <p:scale>
          <a:sx n="59" d="100"/>
          <a:sy n="59" d="100"/>
        </p:scale>
        <p:origin x="-160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9913402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84972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363342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24667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37376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54101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9310831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621417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87394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89624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642859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A2A407-CFA0-452E-A783-23ACDDCC767C}" type="datetimeFigureOut">
              <a:rPr lang="it-IT" smtClean="0"/>
              <a:t>24/10/2014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F5161B-B8A0-4363-8AFB-9312002DA3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118278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323528" y="548680"/>
            <a:ext cx="8496944" cy="507831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endParaRPr lang="it-IT" sz="5400" b="1" cap="none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  <a:p>
            <a:pPr algn="ctr"/>
            <a:r>
              <a:rPr lang="it-IT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La Dimensione inclusiva della scuola</a:t>
            </a:r>
          </a:p>
          <a:p>
            <a:pPr algn="ctr"/>
            <a:endParaRPr lang="it-IT" sz="54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  <a:p>
            <a:pPr algn="ctr"/>
            <a:r>
              <a:rPr lang="it-IT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I RUOLI</a:t>
            </a:r>
          </a:p>
          <a:p>
            <a:pPr algn="ctr"/>
            <a:endParaRPr lang="it-IT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23039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Obbligo o non obbligo?</a:t>
            </a:r>
            <a:endParaRPr lang="it-IT" dirty="0"/>
          </a:p>
        </p:txBody>
      </p:sp>
      <p:sp>
        <p:nvSpPr>
          <p:cNvPr id="5" name="Segnaposto contenuto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dirty="0" smtClean="0"/>
              <a:t>L’adozione </a:t>
            </a:r>
            <a:r>
              <a:rPr lang="it-IT" dirty="0"/>
              <a:t>del PDP è </a:t>
            </a:r>
            <a:r>
              <a:rPr lang="it-IT" b="1" dirty="0"/>
              <a:t>obbligatoria solo </a:t>
            </a:r>
            <a:r>
              <a:rPr lang="it-IT" dirty="0"/>
              <a:t>in presenza di certificazione ex </a:t>
            </a:r>
            <a:r>
              <a:rPr lang="it-IT" dirty="0" err="1"/>
              <a:t>lege</a:t>
            </a:r>
            <a:r>
              <a:rPr lang="it-IT" dirty="0"/>
              <a:t> 104 o ex </a:t>
            </a:r>
            <a:r>
              <a:rPr lang="it-IT" dirty="0" err="1"/>
              <a:t>lege</a:t>
            </a:r>
            <a:r>
              <a:rPr lang="it-IT" dirty="0"/>
              <a:t> 170. </a:t>
            </a:r>
            <a:endParaRPr lang="it-IT" dirty="0" smtClean="0"/>
          </a:p>
          <a:p>
            <a:pPr marL="0" indent="0">
              <a:buNone/>
            </a:pPr>
            <a:r>
              <a:rPr lang="it-IT" dirty="0" smtClean="0"/>
              <a:t>In </a:t>
            </a:r>
            <a:r>
              <a:rPr lang="it-IT" dirty="0"/>
              <a:t>tutti gli altri casi, anche in presenza di richiesta dei genitori accompagnata da diagnosi, è il consiglio di classe che decide autonomamente se formulare o no un PDP, motivando la decisione.</a:t>
            </a:r>
          </a:p>
        </p:txBody>
      </p:sp>
    </p:spTree>
    <p:extLst>
      <p:ext uri="{BB962C8B-B14F-4D97-AF65-F5344CB8AC3E}">
        <p14:creationId xmlns:p14="http://schemas.microsoft.com/office/powerpoint/2010/main" val="30737087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it-IT" sz="3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/>
            </a:r>
            <a:br>
              <a:rPr lang="it-IT" sz="3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</a:br>
            <a:r>
              <a:rPr lang="it-IT" sz="3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Dirigente Scolastico (garante del successo formativo di ogni alunno)</a:t>
            </a:r>
            <a:br>
              <a:rPr lang="it-IT" sz="3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</a:br>
            <a:endParaRPr lang="it-IT" sz="32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95536" y="1600200"/>
            <a:ext cx="8291264" cy="5257800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it-IT" sz="2800" dirty="0" smtClean="0">
                <a:solidFill>
                  <a:srgbClr val="FF0000"/>
                </a:solidFill>
              </a:rPr>
              <a:t>Deve:</a:t>
            </a:r>
          </a:p>
          <a:p>
            <a:r>
              <a:rPr lang="it-IT" sz="2800" dirty="0" smtClean="0"/>
              <a:t>Assicurare l’elaborazione del PAI e un POF ad esso congruente</a:t>
            </a:r>
          </a:p>
          <a:p>
            <a:r>
              <a:rPr lang="it-IT" sz="2800" dirty="0" smtClean="0"/>
              <a:t>Garantire una struttura organizzativa flessibile e funzionale</a:t>
            </a:r>
          </a:p>
          <a:p>
            <a:r>
              <a:rPr lang="it-IT" sz="2800" dirty="0" smtClean="0"/>
              <a:t>Valorizzare progetti che attivino strategie orientate a potenziare il processo di inclusione</a:t>
            </a:r>
          </a:p>
          <a:p>
            <a:r>
              <a:rPr lang="it-IT" sz="2800" dirty="0" smtClean="0"/>
              <a:t>Promuovere e incentivare attività diffuse di aggiornamento e di formazione del personale</a:t>
            </a:r>
          </a:p>
          <a:p>
            <a:r>
              <a:rPr lang="it-IT" sz="2800" dirty="0"/>
              <a:t>Indirizzare l’operato dei Consigli di classe, di interclasse, di intersezione</a:t>
            </a:r>
          </a:p>
          <a:p>
            <a:r>
              <a:rPr lang="it-IT" sz="2800" dirty="0" smtClean="0"/>
              <a:t>Predisporre l’assistenza di base da parte del personale ATA (compresa formazione specifica degli operatori)</a:t>
            </a:r>
          </a:p>
          <a:p>
            <a:endParaRPr lang="it-IT" dirty="0" smtClean="0"/>
          </a:p>
          <a:p>
            <a:endParaRPr lang="it-IT" dirty="0" smtClean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7023771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asellaDiTesto 5"/>
          <p:cNvSpPr txBox="1"/>
          <p:nvPr/>
        </p:nvSpPr>
        <p:spPr>
          <a:xfrm>
            <a:off x="32084" y="-352926"/>
            <a:ext cx="9111916" cy="741741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it-IT" sz="28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 smtClean="0"/>
              <a:t>Costituire i Gruppi di Lavoro (GLHI GLHO) e guidarne e coordinarne le iniziative/azioni//attività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 smtClean="0"/>
              <a:t>Coinvolgere attivamente le famiglie e garantire la loro partecipazione durante l’elaborazione del PEI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 smtClean="0"/>
              <a:t>Curare il raccordo con le diverse realtà territoriali (EE.LL., enti di formazione, cooperative, scuole, servizi socio-sanitari,…)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 smtClean="0"/>
              <a:t>Attivare specifiche azioni di orientamento per assicurare continuità nella « presa in carico» dell’alunno da parte della scuola successiva  o del percorso post-scolastico prescelto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 smtClean="0"/>
              <a:t>Trasmettere </a:t>
            </a:r>
            <a:r>
              <a:rPr lang="it-IT" sz="2800" dirty="0"/>
              <a:t>la documentazione riguardante l’alunno disabile al personale del ciclo o grado successivo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 smtClean="0"/>
              <a:t>Intraprendere ogni iniziativa ritenuta necessaria per individuare e rimuovere eventuali barriere architettoniche o senso- percettive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it-IT" sz="2800" dirty="0"/>
          </a:p>
        </p:txBody>
      </p:sp>
    </p:spTree>
    <p:extLst>
      <p:ext uri="{BB962C8B-B14F-4D97-AF65-F5344CB8AC3E}">
        <p14:creationId xmlns:p14="http://schemas.microsoft.com/office/powerpoint/2010/main" val="13875092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323528" y="404664"/>
            <a:ext cx="8568952" cy="590931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it-IT" sz="2400" dirty="0" smtClean="0">
                <a:solidFill>
                  <a:srgbClr val="FF0000"/>
                </a:solidFill>
              </a:rPr>
              <a:t>E’ opportuno che: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it-IT" sz="2400" dirty="0" smtClean="0">
                <a:solidFill>
                  <a:schemeClr val="tx1"/>
                </a:solidFill>
              </a:rPr>
              <a:t>Individui un Referente o Funzione Strumentale d’istituto 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 smtClean="0"/>
              <a:t>Preveda forme di consultazione fra  insegnanti di classe e figure di riferimento per l’integrazione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 smtClean="0"/>
              <a:t>Avvii progetti atti a consentire  che il docente del grado scolastico già frequentato  partecipi all’accoglienza e all’inserimento nel grado successivo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 smtClean="0"/>
              <a:t>Valuti l’opportunità di permanenza  nel sistema di istruzione e formazione fino all’età adulta (21 anni) o attraverso rallentamenti eccessivi in determinati gradi scolastici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 smtClean="0"/>
              <a:t>Agevoli l’ideazione e la realizzazione del «progetto di vita» , parte integrante del PEI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 smtClean="0"/>
              <a:t>Favorisca il passaggio della «presa in carico» da parte di altri soggetti pubblici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 smtClean="0"/>
              <a:t>Promuova la costituzione di reti di scuole 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9834753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19256" cy="1800200"/>
          </a:xfrm>
        </p:spPr>
        <p:txBody>
          <a:bodyPr>
            <a:noAutofit/>
          </a:bodyPr>
          <a:lstStyle/>
          <a:p>
            <a:r>
              <a:rPr lang="it-IT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/>
            </a:r>
            <a:br>
              <a:rPr lang="it-IT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</a:br>
            <a:r>
              <a:rPr lang="it-IT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I docenti</a:t>
            </a:r>
            <a:endParaRPr lang="it-IT" sz="54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39552" y="2492896"/>
            <a:ext cx="8147248" cy="4248472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it-IT" sz="3600" dirty="0" smtClean="0"/>
          </a:p>
          <a:p>
            <a:pPr marL="0" indent="0" algn="ctr">
              <a:buNone/>
            </a:pPr>
            <a:r>
              <a:rPr lang="it-IT" sz="3600" dirty="0" smtClean="0"/>
              <a:t>Corresponsabilità educativa e formativa di </a:t>
            </a:r>
            <a:r>
              <a:rPr lang="it-IT" sz="3600" b="1" dirty="0" smtClean="0"/>
              <a:t>tutti</a:t>
            </a:r>
            <a:r>
              <a:rPr lang="it-IT" sz="3600" dirty="0" smtClean="0"/>
              <a:t> i docenti della classe </a:t>
            </a:r>
          </a:p>
          <a:p>
            <a:pPr marL="0" indent="0">
              <a:buNone/>
            </a:pPr>
            <a:endParaRPr lang="it-IT" sz="2800" dirty="0"/>
          </a:p>
          <a:p>
            <a:pPr marL="0" indent="0" algn="ctr">
              <a:buNone/>
            </a:pPr>
            <a:endParaRPr lang="it-IT" sz="2800" dirty="0" smtClean="0"/>
          </a:p>
          <a:p>
            <a:pPr marL="0" indent="0" algn="ctr">
              <a:buNone/>
            </a:pPr>
            <a:r>
              <a:rPr lang="it-IT" sz="2800" dirty="0" smtClean="0"/>
              <a:t>lavorare su 3 dimensioni </a:t>
            </a:r>
          </a:p>
          <a:p>
            <a:pPr marL="0" indent="0">
              <a:buNone/>
            </a:pPr>
            <a:endParaRPr lang="it-IT" sz="2800" u="sng" dirty="0" smtClean="0"/>
          </a:p>
          <a:p>
            <a:pPr marL="0" indent="0">
              <a:buNone/>
            </a:pPr>
            <a:endParaRPr lang="it-IT" sz="2800" u="sng" dirty="0" smtClean="0"/>
          </a:p>
          <a:p>
            <a:endParaRPr lang="it-IT" sz="2800" dirty="0" smtClean="0"/>
          </a:p>
          <a:p>
            <a:endParaRPr lang="it-IT" dirty="0" smtClean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779477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395536" y="0"/>
            <a:ext cx="8136904" cy="63709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t-IT" sz="2400" dirty="0">
                <a:solidFill>
                  <a:srgbClr val="FF0000"/>
                </a:solidFill>
              </a:rPr>
              <a:t>clima della classe</a:t>
            </a:r>
            <a:r>
              <a:rPr lang="it-IT" sz="2400" dirty="0"/>
              <a:t>: </a:t>
            </a:r>
          </a:p>
          <a:p>
            <a:r>
              <a:rPr lang="it-IT" sz="2400" dirty="0"/>
              <a:t>       - comportamenti non discriminatori </a:t>
            </a:r>
          </a:p>
          <a:p>
            <a:r>
              <a:rPr lang="it-IT" sz="2400" dirty="0"/>
              <a:t>       - attenzione ai bisogni di ciascuno</a:t>
            </a:r>
          </a:p>
          <a:p>
            <a:r>
              <a:rPr lang="it-IT" sz="2400" dirty="0"/>
              <a:t>       - accettazione e valorizzazione delle diversità</a:t>
            </a:r>
          </a:p>
          <a:p>
            <a:r>
              <a:rPr lang="it-IT" sz="2400" dirty="0"/>
              <a:t>       - strutturazione di senso di appartenenza</a:t>
            </a:r>
          </a:p>
          <a:p>
            <a:r>
              <a:rPr lang="it-IT" sz="2400" dirty="0"/>
              <a:t>       - costruzione di relazioni socio-affettive positive</a:t>
            </a:r>
          </a:p>
          <a:p>
            <a:r>
              <a:rPr lang="it-IT" sz="2400" dirty="0">
                <a:solidFill>
                  <a:srgbClr val="FF0000"/>
                </a:solidFill>
              </a:rPr>
              <a:t>strategie didattiche e strumenti</a:t>
            </a:r>
            <a:r>
              <a:rPr lang="it-IT" sz="2400" dirty="0"/>
              <a:t> :</a:t>
            </a:r>
          </a:p>
          <a:p>
            <a:r>
              <a:rPr lang="it-IT" sz="2400" dirty="0"/>
              <a:t>       - apprendimento cooperativo </a:t>
            </a:r>
          </a:p>
          <a:p>
            <a:r>
              <a:rPr lang="it-IT" sz="2400" dirty="0"/>
              <a:t>       - lavoro di gruppo</a:t>
            </a:r>
          </a:p>
          <a:p>
            <a:r>
              <a:rPr lang="it-IT" sz="2400" dirty="0"/>
              <a:t>       - tutoring</a:t>
            </a:r>
          </a:p>
          <a:p>
            <a:r>
              <a:rPr lang="it-IT" sz="2400" dirty="0"/>
              <a:t>       - suddivisione del tempo in tempi</a:t>
            </a:r>
          </a:p>
          <a:p>
            <a:r>
              <a:rPr lang="it-IT" sz="2400" dirty="0"/>
              <a:t>       - utilizzo di mediatori didattici, attrezzature e </a:t>
            </a:r>
            <a:r>
              <a:rPr lang="it-IT" sz="2400" dirty="0" smtClean="0"/>
              <a:t>ausili </a:t>
            </a:r>
          </a:p>
          <a:p>
            <a:r>
              <a:rPr lang="it-IT" sz="2400" dirty="0" smtClean="0"/>
              <a:t>          informatici e software didattici</a:t>
            </a:r>
            <a:endParaRPr lang="it-IT" sz="2400" dirty="0"/>
          </a:p>
          <a:p>
            <a:r>
              <a:rPr lang="it-IT" sz="2400" dirty="0" smtClean="0"/>
              <a:t>  </a:t>
            </a:r>
            <a:r>
              <a:rPr lang="it-IT" sz="2400" dirty="0" smtClean="0">
                <a:solidFill>
                  <a:srgbClr val="FF0000"/>
                </a:solidFill>
              </a:rPr>
              <a:t>apprendimento-insegnamento:</a:t>
            </a:r>
          </a:p>
          <a:p>
            <a:r>
              <a:rPr lang="it-IT" sz="2400" dirty="0"/>
              <a:t> </a:t>
            </a:r>
            <a:r>
              <a:rPr lang="it-IT" sz="2400" dirty="0" smtClean="0"/>
              <a:t>      - alunno protagonista</a:t>
            </a:r>
          </a:p>
          <a:p>
            <a:r>
              <a:rPr lang="it-IT" sz="2400" dirty="0"/>
              <a:t> </a:t>
            </a:r>
            <a:r>
              <a:rPr lang="it-IT" sz="2400" dirty="0" smtClean="0"/>
              <a:t>      - favorire la costruzione attiva della conoscenza</a:t>
            </a:r>
          </a:p>
          <a:p>
            <a:r>
              <a:rPr lang="it-IT" sz="2400" dirty="0"/>
              <a:t> </a:t>
            </a:r>
            <a:r>
              <a:rPr lang="it-IT" sz="2400" dirty="0" smtClean="0"/>
              <a:t>      - rispetto di ritmi e stili dell’apprendimento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2015617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683568" y="548680"/>
            <a:ext cx="7920880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it-IT" sz="3200" dirty="0"/>
              <a:t>L’insegnante di sostegno non può essere utilizzato per svolgere altro tipo di funzione (es. supplenze)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it-IT" sz="3200" dirty="0"/>
              <a:t>Il docente di sostegno è assegnato alla classe (coinvolgimento dell’intera comunità scolastica nel progetto d’inclusione)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it-IT" sz="3200" dirty="0"/>
              <a:t>Il registro dell’insegnante di sostegno deve recare i nomi di tutti gli alunni della classe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it-IT" sz="3200" dirty="0"/>
              <a:t>La valutazione va rapportata al PEI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it-IT" sz="3200" dirty="0"/>
              <a:t>Valutazione di processi e non di performance</a:t>
            </a:r>
          </a:p>
        </p:txBody>
      </p:sp>
    </p:spTree>
    <p:extLst>
      <p:ext uri="{BB962C8B-B14F-4D97-AF65-F5344CB8AC3E}">
        <p14:creationId xmlns:p14="http://schemas.microsoft.com/office/powerpoint/2010/main" val="522541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La Famiglia</a:t>
            </a:r>
            <a:endParaRPr lang="it-IT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" name="Segnaposto contenuto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it-IT" sz="3600" dirty="0" smtClean="0"/>
              <a:t>Ha diritto di partecipare alla formulazione del PDF (Profilo Dinamico Funzionale) e del PEI, nonché alle loro verifiche</a:t>
            </a:r>
          </a:p>
          <a:p>
            <a:r>
              <a:rPr lang="it-IT" sz="3600" dirty="0" smtClean="0"/>
              <a:t>La documentazione dell’alunno deve essere sempre disponibile per la famiglia e consegnata a richiesta</a:t>
            </a:r>
          </a:p>
          <a:p>
            <a:r>
              <a:rPr lang="it-IT" sz="3600" dirty="0" smtClean="0"/>
              <a:t>La programmazione differenziata necessita del consenso della famiglia</a:t>
            </a:r>
            <a:endParaRPr lang="it-IT" sz="3600" dirty="0"/>
          </a:p>
        </p:txBody>
      </p:sp>
    </p:spTree>
    <p:extLst>
      <p:ext uri="{BB962C8B-B14F-4D97-AF65-F5344CB8AC3E}">
        <p14:creationId xmlns:p14="http://schemas.microsoft.com/office/powerpoint/2010/main" val="22796767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tangolo 4"/>
          <p:cNvSpPr/>
          <p:nvPr/>
        </p:nvSpPr>
        <p:spPr>
          <a:xfrm>
            <a:off x="323528" y="332656"/>
            <a:ext cx="864096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it-IT" sz="2800" dirty="0">
                <a:solidFill>
                  <a:srgbClr val="FF0000"/>
                </a:solidFill>
              </a:rPr>
              <a:t>Attenzione alla terminologia</a:t>
            </a:r>
            <a:r>
              <a:rPr lang="it-IT" sz="2800" dirty="0" smtClean="0">
                <a:solidFill>
                  <a:srgbClr val="FF0000"/>
                </a:solidFill>
              </a:rPr>
              <a:t>:</a:t>
            </a:r>
            <a:r>
              <a:rPr lang="it-IT" sz="2800" dirty="0">
                <a:solidFill>
                  <a:srgbClr val="FF0000"/>
                </a:solidFill>
              </a:rPr>
              <a:t/>
            </a:r>
            <a:br>
              <a:rPr lang="it-IT" sz="2800" dirty="0">
                <a:solidFill>
                  <a:srgbClr val="FF0000"/>
                </a:solidFill>
              </a:rPr>
            </a:br>
            <a:r>
              <a:rPr lang="it-IT" sz="2800" b="1" dirty="0"/>
              <a:t>Certificazione:</a:t>
            </a:r>
            <a:r>
              <a:rPr lang="it-IT" sz="2800" dirty="0"/>
              <a:t/>
            </a:r>
            <a:br>
              <a:rPr lang="it-IT" sz="2800" dirty="0"/>
            </a:br>
            <a:r>
              <a:rPr lang="it-IT" sz="2800" dirty="0"/>
              <a:t>Documento, con valore legale, che attesta il diritto dell’interessato ad avvalersi delle misure previste da precise disposizioni di legge (L.104/92 e L.170/10</a:t>
            </a:r>
            <a:r>
              <a:rPr lang="it-IT" sz="2800" dirty="0" smtClean="0"/>
              <a:t>)</a:t>
            </a:r>
          </a:p>
          <a:p>
            <a:pPr algn="ctr"/>
            <a:r>
              <a:rPr lang="it-IT" sz="2800" b="1" dirty="0" smtClean="0"/>
              <a:t>Diagnosi</a:t>
            </a:r>
            <a:r>
              <a:rPr lang="it-IT" sz="2800" b="1" dirty="0"/>
              <a:t>:</a:t>
            </a:r>
            <a:r>
              <a:rPr lang="it-IT" sz="2800" dirty="0"/>
              <a:t/>
            </a:r>
            <a:br>
              <a:rPr lang="it-IT" sz="2800" dirty="0"/>
            </a:br>
            <a:r>
              <a:rPr lang="it-IT" sz="2800" dirty="0"/>
              <a:t>Giudizio clinico, attestante la presenza di una patologia o di un disturbo, che può essere rilasciato da un medico, da uno psicologo, o comunque da uno specialista iscritto negli albi delle professioni sanitarie.</a:t>
            </a:r>
            <a:br>
              <a:rPr lang="it-IT" sz="2800" dirty="0"/>
            </a:br>
            <a:r>
              <a:rPr lang="it-IT" sz="2800" dirty="0"/>
              <a:t>Pertanto, le strutture pubbliche (e accreditate ex L. 170) rilasciano certificazioni per disabilità e DSA. Per disturbi e altre patologie non certificabili, ma che hanno un fondamento clinico, si parla di diagnosi.</a:t>
            </a:r>
          </a:p>
        </p:txBody>
      </p:sp>
    </p:spTree>
    <p:extLst>
      <p:ext uri="{BB962C8B-B14F-4D97-AF65-F5344CB8AC3E}">
        <p14:creationId xmlns:p14="http://schemas.microsoft.com/office/powerpoint/2010/main" val="24995938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</TotalTime>
  <Words>576</Words>
  <Application>Microsoft Office PowerPoint</Application>
  <PresentationFormat>Presentazione su schermo (4:3)</PresentationFormat>
  <Paragraphs>68</Paragraphs>
  <Slides>10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10</vt:i4>
      </vt:variant>
    </vt:vector>
  </HeadingPairs>
  <TitlesOfParts>
    <vt:vector size="11" baseType="lpstr">
      <vt:lpstr>Tema di Office</vt:lpstr>
      <vt:lpstr>Presentazione standard di PowerPoint</vt:lpstr>
      <vt:lpstr> Dirigente Scolastico (garante del successo formativo di ogni alunno) </vt:lpstr>
      <vt:lpstr>Presentazione standard di PowerPoint</vt:lpstr>
      <vt:lpstr>Presentazione standard di PowerPoint</vt:lpstr>
      <vt:lpstr> I docenti</vt:lpstr>
      <vt:lpstr>Presentazione standard di PowerPoint</vt:lpstr>
      <vt:lpstr>Presentazione standard di PowerPoint</vt:lpstr>
      <vt:lpstr>La Famiglia</vt:lpstr>
      <vt:lpstr>Presentazione standard di PowerPoint</vt:lpstr>
      <vt:lpstr>Obbligo o non obbligo?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MIUR</dc:creator>
  <cp:lastModifiedBy>MIUR</cp:lastModifiedBy>
  <cp:revision>17</cp:revision>
  <dcterms:created xsi:type="dcterms:W3CDTF">2014-09-17T12:31:28Z</dcterms:created>
  <dcterms:modified xsi:type="dcterms:W3CDTF">2014-10-24T19:31:08Z</dcterms:modified>
</cp:coreProperties>
</file>

<file path=docProps/thumbnail.jpeg>
</file>